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8" r:id="rId2"/>
    <p:sldId id="269" r:id="rId3"/>
    <p:sldId id="270" r:id="rId4"/>
    <p:sldId id="271" r:id="rId5"/>
    <p:sldId id="272" r:id="rId6"/>
    <p:sldId id="273" r:id="rId7"/>
    <p:sldId id="274" r:id="rId8"/>
    <p:sldId id="27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494"/>
    <a:srgbClr val="2B3888"/>
    <a:srgbClr val="C01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71837" autoAdjust="0"/>
  </p:normalViewPr>
  <p:slideViewPr>
    <p:cSldViewPr snapToGrid="0">
      <p:cViewPr varScale="1">
        <p:scale>
          <a:sx n="84" d="100"/>
          <a:sy n="84" d="100"/>
        </p:scale>
        <p:origin x="13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70C12-7630-4A70-99BE-DE33C04BFCD9}"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5A605-39B6-4E17-B615-92755CB64309}" type="slidenum">
              <a:rPr lang="en-GB" smtClean="0"/>
              <a:t>‹#›</a:t>
            </a:fld>
            <a:endParaRPr lang="en-GB"/>
          </a:p>
        </p:txBody>
      </p:sp>
    </p:spTree>
    <p:extLst>
      <p:ext uri="{BB962C8B-B14F-4D97-AF65-F5344CB8AC3E}">
        <p14:creationId xmlns:p14="http://schemas.microsoft.com/office/powerpoint/2010/main" val="1453949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thought about the way you talk to yourself? Positive self-talk is vital to creating a happier life and can also help in developing resilience. People tend to be their own worst critic, but this just wears you down and decreases your self-confidence and resilience to things. </a:t>
            </a:r>
          </a:p>
          <a:p>
            <a:r>
              <a:rPr lang="en-GB" dirty="0"/>
              <a:t>Talk to yourself as it you were your own best friend!  When you start talking to yourself like you would talk to someone you love and respect your resilience and positivity will explode!</a:t>
            </a:r>
          </a:p>
          <a:p>
            <a:r>
              <a:rPr lang="en-GB" dirty="0"/>
              <a:t>Being supportive and speaking kindly to yourself will help you feel so much better overall and develop trust that you can cope with any difficult situation.</a:t>
            </a:r>
          </a:p>
          <a:p>
            <a:endParaRPr lang="en-GB" dirty="0"/>
          </a:p>
          <a:p>
            <a:pPr marL="171450" indent="-171450">
              <a:buFont typeface="Arial" panose="020B0604020202020204" pitchFamily="34" charset="0"/>
              <a:buChar char="•"/>
            </a:pPr>
            <a:r>
              <a:rPr lang="en-GB" dirty="0"/>
              <a:t>Think about things you can say to yourself that will give you comfort</a:t>
            </a:r>
          </a:p>
          <a:p>
            <a:pPr marL="171450" indent="-171450">
              <a:buFont typeface="Arial" panose="020B0604020202020204" pitchFamily="34" charset="0"/>
              <a:buChar char="•"/>
            </a:pPr>
            <a:r>
              <a:rPr lang="en-GB" dirty="0"/>
              <a:t>Boost your self-confidence and self-esteem </a:t>
            </a:r>
          </a:p>
          <a:p>
            <a:pPr marL="171450" indent="-171450">
              <a:buFont typeface="Arial" panose="020B0604020202020204" pitchFamily="34" charset="0"/>
              <a:buChar char="•"/>
            </a:pPr>
            <a:r>
              <a:rPr lang="en-GB" dirty="0"/>
              <a:t>Be kind to yourself and give yourself the benefit of the doubt – you are worth it!</a:t>
            </a:r>
          </a:p>
          <a:p>
            <a:pPr marL="171450" indent="-171450">
              <a:buFont typeface="Arial" panose="020B0604020202020204" pitchFamily="34" charset="0"/>
              <a:buChar char="•"/>
            </a:pPr>
            <a:r>
              <a:rPr lang="en-GB" dirty="0"/>
              <a:t>Don’t listen to unwelcome thoughts – drowned out those self-doubts with positive affirmations and self-praise!</a:t>
            </a:r>
          </a:p>
          <a:p>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2</a:t>
            </a:fld>
            <a:endParaRPr lang="en-GB"/>
          </a:p>
        </p:txBody>
      </p:sp>
    </p:spTree>
    <p:extLst>
      <p:ext uri="{BB962C8B-B14F-4D97-AF65-F5344CB8AC3E}">
        <p14:creationId xmlns:p14="http://schemas.microsoft.com/office/powerpoint/2010/main" val="307280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Thinking about ways that we can solve everyday problems we come across at school or in our daily lives can help build problem solving skills and make us more adaptable (this means we can be flexible, we can change our thinking and approach as a situation rises – we don’t have one fixed way of going about things).</a:t>
            </a:r>
          </a:p>
          <a:p>
            <a:endParaRPr lang="en-GB" dirty="0"/>
          </a:p>
          <a:p>
            <a:r>
              <a:rPr lang="en-GB" dirty="0"/>
              <a:t>By figuring out ways to solve issues we can build our resilience and confidence over a period of time.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Set </a:t>
            </a:r>
            <a:r>
              <a:rPr lang="en-GB" sz="1200" b="0" dirty="0">
                <a:effectLst/>
                <a:latin typeface="Arial" panose="020B0604020202020204" pitchFamily="34" charset="0"/>
              </a:rPr>
              <a:t>achievable goals</a:t>
            </a:r>
            <a:r>
              <a:rPr lang="en-GB" sz="1200" b="0" dirty="0">
                <a:effectLst/>
                <a:latin typeface="Arial" panose="020B0604020202020204" pitchFamily="34" charset="0"/>
                <a:ea typeface="Times New Roman" panose="02020603050405020304" pitchFamily="18" charset="0"/>
              </a:rPr>
              <a:t> – use smaller steps and break down a problem into smaller chunks.  Each time we solve one of these ‘steps’ it boosts our confidence and gets us closer to solving the whole problem too!</a:t>
            </a:r>
            <a:endParaRPr lang="en-GB" b="0" dirty="0"/>
          </a:p>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3</a:t>
            </a:fld>
            <a:endParaRPr lang="en-GB"/>
          </a:p>
        </p:txBody>
      </p:sp>
    </p:spTree>
    <p:extLst>
      <p:ext uri="{BB962C8B-B14F-4D97-AF65-F5344CB8AC3E}">
        <p14:creationId xmlns:p14="http://schemas.microsoft.com/office/powerpoint/2010/main" val="1801676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4</a:t>
            </a:fld>
            <a:endParaRPr lang="en-GB"/>
          </a:p>
        </p:txBody>
      </p:sp>
    </p:spTree>
    <p:extLst>
      <p:ext uri="{BB962C8B-B14F-4D97-AF65-F5344CB8AC3E}">
        <p14:creationId xmlns:p14="http://schemas.microsoft.com/office/powerpoint/2010/main" val="156521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Asking someone for help and support is a great resilience skill.  Recognising that you can’t always ‘go it alone’ or solve problems by yourself is a very strong character trait!</a:t>
            </a:r>
          </a:p>
          <a:p>
            <a:endParaRPr lang="en-GB" dirty="0"/>
          </a:p>
          <a:p>
            <a:r>
              <a:rPr lang="en-GB" dirty="0"/>
              <a:t>Even if it’s just a chat with a friend or a more serious conversations with a trusted adult – sharing your thoughts, ideas and even concerns is a great way to think up solutions and feel better too.  </a:t>
            </a:r>
          </a:p>
          <a:p>
            <a:endParaRPr lang="en-GB" dirty="0"/>
          </a:p>
          <a:p>
            <a:r>
              <a:rPr lang="en-GB" dirty="0"/>
              <a:t>Where else can you go for support?  Are there services or other places you can go for information? People to talk to?</a:t>
            </a:r>
          </a:p>
          <a:p>
            <a:endParaRPr lang="en-GB" dirty="0"/>
          </a:p>
          <a:p>
            <a:r>
              <a:rPr lang="en-GB" dirty="0"/>
              <a:t>By talking with others, we are also building our connections with other people.  Being connected with other people we care about and who care for us is a good feeling.  </a:t>
            </a:r>
          </a:p>
          <a:p>
            <a:endParaRPr lang="en-GB" dirty="0"/>
          </a:p>
          <a:p>
            <a:r>
              <a:rPr lang="en-GB" dirty="0"/>
              <a:t>Talking about other things can also help take our mind of our big worries, and sometimes makes them feel smaller.</a:t>
            </a:r>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5</a:t>
            </a:fld>
            <a:endParaRPr lang="en-GB"/>
          </a:p>
        </p:txBody>
      </p:sp>
    </p:spTree>
    <p:extLst>
      <p:ext uri="{BB962C8B-B14F-4D97-AF65-F5344CB8AC3E}">
        <p14:creationId xmlns:p14="http://schemas.microsoft.com/office/powerpoint/2010/main" val="366874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best ways to develop confidence, which will also help you with building resilience, is to do things that challenge you. When you push yourself to try new things, maybe even those that are a bit intimidating to start with or that you feel you ‘can’t’ do to start with, you show yourself that you can cope even when you are out of your ‘comfort zone. It doesn’t have to be a big thing either!  And think of the sense of achievement if you succeed!  And if you fail – try again and this will show you are becoming more resilient!  </a:t>
            </a:r>
          </a:p>
          <a:p>
            <a:endParaRPr lang="en-GB" dirty="0"/>
          </a:p>
          <a:p>
            <a:r>
              <a:rPr lang="en-GB" dirty="0"/>
              <a:t>Doing something creative (like an art or craft-based activity) can help you to feel calmer and take your mind of any problems for a while.</a:t>
            </a:r>
          </a:p>
          <a:p>
            <a:endParaRPr lang="en-GB" dirty="0"/>
          </a:p>
          <a:p>
            <a:r>
              <a:rPr lang="en-GB" dirty="0"/>
              <a:t>Getting active is a win-win too.  Doing exercise will help you to feel better, and you might even feel healthier too.  It’s also a good and safe distraction form any worries you might have.  If you can get outside and do this too, then you can also tap into the positive of connecting with nature – this is shown to have a major benefit on our wellbeing.  </a:t>
            </a:r>
          </a:p>
          <a:p>
            <a:endParaRPr lang="en-GB" dirty="0"/>
          </a:p>
          <a:p>
            <a:r>
              <a:rPr lang="en-GB" dirty="0"/>
              <a:t>Learn a new skill or take up a new hobby.,   This could lead to you meeting new people, having new experiences – all things that are good for you and can be lots of fun, too.  You could volunteer to do something for others maybe – this will help both you and them feel good!</a:t>
            </a:r>
          </a:p>
          <a:p>
            <a:endParaRPr lang="en-GB" dirty="0"/>
          </a:p>
          <a:p>
            <a:endParaRPr lang="en-US" dirty="0"/>
          </a:p>
        </p:txBody>
      </p:sp>
      <p:sp>
        <p:nvSpPr>
          <p:cNvPr id="4" name="Slide Number Placeholder 3"/>
          <p:cNvSpPr>
            <a:spLocks noGrp="1"/>
          </p:cNvSpPr>
          <p:nvPr>
            <p:ph type="sldNum" sz="quarter" idx="5"/>
          </p:nvPr>
        </p:nvSpPr>
        <p:spPr/>
        <p:txBody>
          <a:bodyPr/>
          <a:lstStyle/>
          <a:p>
            <a:fld id="{AE15A605-39B6-4E17-B615-92755CB64309}" type="slidenum">
              <a:rPr lang="en-GB" smtClean="0"/>
              <a:t>6</a:t>
            </a:fld>
            <a:endParaRPr lang="en-GB"/>
          </a:p>
        </p:txBody>
      </p:sp>
    </p:spTree>
    <p:extLst>
      <p:ext uri="{BB962C8B-B14F-4D97-AF65-F5344CB8AC3E}">
        <p14:creationId xmlns:p14="http://schemas.microsoft.com/office/powerpoint/2010/main" val="415331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pupils back to the techniques that we have already worked on as part of this.  </a:t>
            </a:r>
          </a:p>
          <a:p>
            <a:endParaRPr lang="en-GB" dirty="0"/>
          </a:p>
          <a:p>
            <a:r>
              <a:rPr lang="en-GB" dirty="0"/>
              <a:t>What other forms of relaxation might there be that we can tap in to?</a:t>
            </a:r>
          </a:p>
        </p:txBody>
      </p:sp>
      <p:sp>
        <p:nvSpPr>
          <p:cNvPr id="4" name="Slide Number Placeholder 3"/>
          <p:cNvSpPr>
            <a:spLocks noGrp="1"/>
          </p:cNvSpPr>
          <p:nvPr>
            <p:ph type="sldNum" sz="quarter" idx="5"/>
          </p:nvPr>
        </p:nvSpPr>
        <p:spPr/>
        <p:txBody>
          <a:bodyPr/>
          <a:lstStyle/>
          <a:p>
            <a:fld id="{AE15A605-39B6-4E17-B615-92755CB64309}" type="slidenum">
              <a:rPr lang="en-GB" smtClean="0"/>
              <a:t>7</a:t>
            </a:fld>
            <a:endParaRPr lang="en-GB"/>
          </a:p>
        </p:txBody>
      </p:sp>
    </p:spTree>
    <p:extLst>
      <p:ext uri="{BB962C8B-B14F-4D97-AF65-F5344CB8AC3E}">
        <p14:creationId xmlns:p14="http://schemas.microsoft.com/office/powerpoint/2010/main" val="269785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6B1A-37BB-4172-BCB0-9C7B3B1FD0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887DB52-D3C3-4015-898F-CB2DD102408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1A1CE9-8BFD-4695-981F-3F31F3AC7B59}"/>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08EA140D-09AF-412D-92CF-837EB7C4B0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FE2D6CB-96F4-42F7-9DE4-DFE7E6DC173A}"/>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88088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1460-B927-4DE5-B964-AC3231F9C4C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D0F963-7449-48CB-9735-6A127793EC0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565FB-3C69-4944-8864-E23185A32FD5}"/>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1E3A32B8-4ED2-4E8D-80BC-A736211E83D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57A4F19-98F0-40FE-B3A2-6AC84DF83702}"/>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94754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2944D6-4482-4083-863F-6C607FAAA8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78A76-2CB8-4E5D-B050-2743829206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9E7BAD-74FA-45FF-81DC-420EC4397980}"/>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008F94AD-9C08-4381-BDB0-C1B345C3C9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26B0080-C9E9-4332-8D30-27F029527265}"/>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108308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4467F3-49F7-4B45-9B0E-3DA145781B45}"/>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322679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7C39-EEF7-4C51-970A-38BFB1C3842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A7F6B-7187-4CA0-BDBD-D670C845B5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404DD2-9085-4E7F-A600-8C174A775605}"/>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5" name="Footer Placeholder 4">
            <a:extLst>
              <a:ext uri="{FF2B5EF4-FFF2-40B4-BE49-F238E27FC236}">
                <a16:creationId xmlns:a16="http://schemas.microsoft.com/office/drawing/2014/main" id="{EBDBB583-F3D8-4726-BF52-0A0774C71C2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ACCF3F9-6362-4CE4-A466-4B26E7D8CA8F}"/>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70158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069B-5DB3-438C-811A-BBA3473DCA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C78F81-8DD7-471C-84F4-01EA61870E6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3CECD4-B7E0-4FFF-BF0E-5C4AA4C7CD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7714C4-FD16-4386-A1E2-A383B534C654}"/>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6" name="Footer Placeholder 5">
            <a:extLst>
              <a:ext uri="{FF2B5EF4-FFF2-40B4-BE49-F238E27FC236}">
                <a16:creationId xmlns:a16="http://schemas.microsoft.com/office/drawing/2014/main" id="{8EF487A9-5A33-4156-8E91-B2FC90AC6B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4E4BFD4-3BDF-41AC-83FF-EF6ED70DC230}"/>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161782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601E-196B-4BF8-9F58-8368D11EE64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2DD272-DFD5-4EBD-8E16-3874711C1B9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1CA1DD-2340-450F-934D-7EBFFBBFBB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2AF531-41C3-4E5F-9E22-704BCC1B72E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3828BA-64B6-42D9-A749-FE48F049D6D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3553A5-FCAE-43C4-ABA5-511BF9103E8F}"/>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8" name="Footer Placeholder 7">
            <a:extLst>
              <a:ext uri="{FF2B5EF4-FFF2-40B4-BE49-F238E27FC236}">
                <a16:creationId xmlns:a16="http://schemas.microsoft.com/office/drawing/2014/main" id="{4D5C5568-CBD5-4045-8521-67FB246666E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85C93CA-8947-4D33-82EF-3DB01CC82AB8}"/>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320009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B47A-B2DC-4742-B0D6-B4BBE2BF428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3B5F9C-BED1-4E09-9651-FDD5ED38D53C}"/>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4" name="Footer Placeholder 3">
            <a:extLst>
              <a:ext uri="{FF2B5EF4-FFF2-40B4-BE49-F238E27FC236}">
                <a16:creationId xmlns:a16="http://schemas.microsoft.com/office/drawing/2014/main" id="{2BE0448E-C888-4954-AA6A-8172F7255DC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74CEBF1-11DB-4767-98E0-DD0EA9E4EB43}"/>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189395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13DA4-F241-4054-AEC1-E79D86436F0F}"/>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3" name="Footer Placeholder 2">
            <a:extLst>
              <a:ext uri="{FF2B5EF4-FFF2-40B4-BE49-F238E27FC236}">
                <a16:creationId xmlns:a16="http://schemas.microsoft.com/office/drawing/2014/main" id="{4937EF1A-DC94-47A4-93D6-395D879E63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64083C-2880-42E2-B4BE-5F2336FC7057}"/>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41536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2A6-4FC2-4C8F-AD6A-D2D0F89210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9049A5-9CAC-4D6F-9C5B-3A0221CE7E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87D3C2-DC42-4AA3-99E4-A5E3C690AA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E11DA-239B-4A8F-AB95-CF9E964F8282}"/>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6" name="Footer Placeholder 5">
            <a:extLst>
              <a:ext uri="{FF2B5EF4-FFF2-40B4-BE49-F238E27FC236}">
                <a16:creationId xmlns:a16="http://schemas.microsoft.com/office/drawing/2014/main" id="{DDD6ECF0-D110-4505-9529-8DBE2E23855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31E7AC3-BB72-4355-9CF6-1D88AFF72AAD}"/>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812805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A90C-9F70-4848-B2B7-65EF25166B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29F850-3424-4BFD-A79E-9C8C614B37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21424C-F104-4646-81BA-A7B69FC105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26011B-F6B0-4B42-A7AF-52DE52D94F09}"/>
              </a:ext>
            </a:extLst>
          </p:cNvPr>
          <p:cNvSpPr>
            <a:spLocks noGrp="1"/>
          </p:cNvSpPr>
          <p:nvPr>
            <p:ph type="dt" sz="half" idx="10"/>
          </p:nvPr>
        </p:nvSpPr>
        <p:spPr>
          <a:xfrm>
            <a:off x="838200" y="6356350"/>
            <a:ext cx="2743200" cy="365125"/>
          </a:xfrm>
          <a:prstGeom prst="rect">
            <a:avLst/>
          </a:prstGeom>
        </p:spPr>
        <p:txBody>
          <a:bodyPr/>
          <a:lstStyle/>
          <a:p>
            <a:fld id="{765294ED-3955-440D-BDF3-8E54F188962A}" type="datetimeFigureOut">
              <a:rPr lang="en-GB" smtClean="0"/>
              <a:t>20/06/2024</a:t>
            </a:fld>
            <a:endParaRPr lang="en-GB"/>
          </a:p>
        </p:txBody>
      </p:sp>
      <p:sp>
        <p:nvSpPr>
          <p:cNvPr id="6" name="Footer Placeholder 5">
            <a:extLst>
              <a:ext uri="{FF2B5EF4-FFF2-40B4-BE49-F238E27FC236}">
                <a16:creationId xmlns:a16="http://schemas.microsoft.com/office/drawing/2014/main" id="{E8023241-ADFB-4FD6-8C73-CA62745CBC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FFA5B32-232F-40C0-AC7A-664178C37230}"/>
              </a:ext>
            </a:extLst>
          </p:cNvPr>
          <p:cNvSpPr>
            <a:spLocks noGrp="1"/>
          </p:cNvSpPr>
          <p:nvPr>
            <p:ph type="sldNum" sz="quarter" idx="12"/>
          </p:nvPr>
        </p:nvSpPr>
        <p:spPr>
          <a:xfrm>
            <a:off x="8610600" y="6356350"/>
            <a:ext cx="2743200" cy="365125"/>
          </a:xfrm>
          <a:prstGeom prst="rect">
            <a:avLst/>
          </a:prstGeom>
        </p:spPr>
        <p:txBody>
          <a:bodyPr/>
          <a:lstStyle/>
          <a:p>
            <a:fld id="{F4DABA0E-F4EC-4D4A-B5DF-862504BE36A2}" type="slidenum">
              <a:rPr lang="en-GB" smtClean="0"/>
              <a:t>‹#›</a:t>
            </a:fld>
            <a:endParaRPr lang="en-GB"/>
          </a:p>
        </p:txBody>
      </p:sp>
    </p:spTree>
    <p:extLst>
      <p:ext uri="{BB962C8B-B14F-4D97-AF65-F5344CB8AC3E}">
        <p14:creationId xmlns:p14="http://schemas.microsoft.com/office/powerpoint/2010/main" val="269458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ue circle with white text&#10;&#10;Description automatically generated">
            <a:extLst>
              <a:ext uri="{FF2B5EF4-FFF2-40B4-BE49-F238E27FC236}">
                <a16:creationId xmlns:a16="http://schemas.microsoft.com/office/drawing/2014/main" id="{A753F274-7005-3A2A-B497-657FB76355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6823" y="251445"/>
            <a:ext cx="1467519" cy="1212643"/>
          </a:xfrm>
          <a:prstGeom prst="rect">
            <a:avLst/>
          </a:prstGeom>
        </p:spPr>
      </p:pic>
      <p:pic>
        <p:nvPicPr>
          <p:cNvPr id="5" name="Picture 4">
            <a:extLst>
              <a:ext uri="{FF2B5EF4-FFF2-40B4-BE49-F238E27FC236}">
                <a16:creationId xmlns:a16="http://schemas.microsoft.com/office/drawing/2014/main" id="{6E1605E8-DE4F-4347-EBE0-656313D858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71228"/>
            <a:ext cx="12192001" cy="686772"/>
          </a:xfrm>
          <a:prstGeom prst="rect">
            <a:avLst/>
          </a:prstGeom>
        </p:spPr>
      </p:pic>
    </p:spTree>
    <p:extLst>
      <p:ext uri="{BB962C8B-B14F-4D97-AF65-F5344CB8AC3E}">
        <p14:creationId xmlns:p14="http://schemas.microsoft.com/office/powerpoint/2010/main" val="358317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620069-7A18-41DE-9AE8-F335909124E5}"/>
              </a:ext>
            </a:extLst>
          </p:cNvPr>
          <p:cNvSpPr txBox="1"/>
          <p:nvPr/>
        </p:nvSpPr>
        <p:spPr>
          <a:xfrm>
            <a:off x="2029326" y="1902885"/>
            <a:ext cx="8133348" cy="2631490"/>
          </a:xfrm>
          <a:prstGeom prst="rect">
            <a:avLst/>
          </a:prstGeom>
          <a:noFill/>
        </p:spPr>
        <p:txBody>
          <a:bodyPr wrap="square" rtlCol="0">
            <a:spAutoFit/>
          </a:bodyPr>
          <a:lstStyle/>
          <a:p>
            <a:pPr algn="ctr">
              <a:lnSpc>
                <a:spcPts val="9860"/>
              </a:lnSpc>
            </a:pPr>
            <a:r>
              <a:rPr lang="en-GB" sz="8800" b="1" dirty="0">
                <a:solidFill>
                  <a:srgbClr val="214494"/>
                </a:solidFill>
                <a:latin typeface="Arial" charset="0"/>
                <a:ea typeface="Arial" charset="0"/>
                <a:cs typeface="Arial" charset="0"/>
              </a:rPr>
              <a:t>Ways to build resilience</a:t>
            </a:r>
          </a:p>
        </p:txBody>
      </p:sp>
    </p:spTree>
    <p:extLst>
      <p:ext uri="{BB962C8B-B14F-4D97-AF65-F5344CB8AC3E}">
        <p14:creationId xmlns:p14="http://schemas.microsoft.com/office/powerpoint/2010/main" val="130146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speech bubble on a black background&#10;&#10;Description automatically generated">
            <a:extLst>
              <a:ext uri="{FF2B5EF4-FFF2-40B4-BE49-F238E27FC236}">
                <a16:creationId xmlns:a16="http://schemas.microsoft.com/office/drawing/2014/main" id="{D405B8D4-A6E6-BA50-CF53-9E2B6CA01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49027" y="4273503"/>
            <a:ext cx="3207534" cy="1698946"/>
          </a:xfrm>
          <a:prstGeom prst="rect">
            <a:avLst/>
          </a:prstGeom>
        </p:spPr>
      </p:pic>
      <p:pic>
        <p:nvPicPr>
          <p:cNvPr id="17" name="Picture 16" descr="A white speech bubble on a black background&#10;&#10;Description automatically generated">
            <a:extLst>
              <a:ext uri="{FF2B5EF4-FFF2-40B4-BE49-F238E27FC236}">
                <a16:creationId xmlns:a16="http://schemas.microsoft.com/office/drawing/2014/main" id="{3E33EEFB-9008-1F56-A3E3-FEEB6AC91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69937" y="3319887"/>
            <a:ext cx="5166374" cy="2843688"/>
          </a:xfrm>
          <a:prstGeom prst="rect">
            <a:avLst/>
          </a:prstGeom>
        </p:spPr>
      </p:pic>
      <p:sp>
        <p:nvSpPr>
          <p:cNvPr id="2" name="TextBox 1">
            <a:extLst>
              <a:ext uri="{FF2B5EF4-FFF2-40B4-BE49-F238E27FC236}">
                <a16:creationId xmlns:a16="http://schemas.microsoft.com/office/drawing/2014/main" id="{1702AD4B-CC8F-E1D3-CFE9-59A34F80014B}"/>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Positive self-talk</a:t>
            </a:r>
            <a:endParaRPr lang="en-US" sz="3600" b="1" dirty="0">
              <a:solidFill>
                <a:srgbClr val="214494"/>
              </a:solidFill>
              <a:latin typeface="Arial" charset="0"/>
              <a:ea typeface="Arial" charset="0"/>
              <a:cs typeface="Arial" charset="0"/>
            </a:endParaRPr>
          </a:p>
        </p:txBody>
      </p:sp>
      <p:pic>
        <p:nvPicPr>
          <p:cNvPr id="3" name="Picture 2" descr="A white speech bubble on a black background&#10;&#10;Description automatically generated">
            <a:extLst>
              <a:ext uri="{FF2B5EF4-FFF2-40B4-BE49-F238E27FC236}">
                <a16:creationId xmlns:a16="http://schemas.microsoft.com/office/drawing/2014/main" id="{CE41B344-B9A8-B03F-5A3D-2420DD255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143" y="1757490"/>
            <a:ext cx="2556260" cy="1814978"/>
          </a:xfrm>
          <a:prstGeom prst="rect">
            <a:avLst/>
          </a:prstGeom>
        </p:spPr>
      </p:pic>
      <p:sp>
        <p:nvSpPr>
          <p:cNvPr id="4" name="TextBox 3">
            <a:extLst>
              <a:ext uri="{FF2B5EF4-FFF2-40B4-BE49-F238E27FC236}">
                <a16:creationId xmlns:a16="http://schemas.microsoft.com/office/drawing/2014/main" id="{FA73D455-CA60-957A-6F77-6EB578B1CA9F}"/>
              </a:ext>
            </a:extLst>
          </p:cNvPr>
          <p:cNvSpPr txBox="1"/>
          <p:nvPr/>
        </p:nvSpPr>
        <p:spPr>
          <a:xfrm>
            <a:off x="214547" y="2308871"/>
            <a:ext cx="2839452" cy="523220"/>
          </a:xfrm>
          <a:prstGeom prst="rect">
            <a:avLst/>
          </a:prstGeom>
          <a:noFill/>
        </p:spPr>
        <p:txBody>
          <a:bodyPr wrap="square" rtlCol="0">
            <a:spAutoFit/>
          </a:bodyPr>
          <a:lstStyle/>
          <a:p>
            <a:pPr algn="ctr"/>
            <a:r>
              <a:rPr lang="en-GB" sz="2800" dirty="0">
                <a:latin typeface="Arial" charset="0"/>
                <a:ea typeface="Arial" charset="0"/>
                <a:cs typeface="Arial" charset="0"/>
              </a:rPr>
              <a:t>I am capable</a:t>
            </a:r>
            <a:endParaRPr lang="en-US" sz="2800" dirty="0"/>
          </a:p>
        </p:txBody>
      </p:sp>
      <p:pic>
        <p:nvPicPr>
          <p:cNvPr id="5" name="Picture 4" descr="A white speech bubble on a black background&#10;&#10;Description automatically generated">
            <a:extLst>
              <a:ext uri="{FF2B5EF4-FFF2-40B4-BE49-F238E27FC236}">
                <a16:creationId xmlns:a16="http://schemas.microsoft.com/office/drawing/2014/main" id="{21435A5D-22A6-45CE-9F0B-5A8DD2CA5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68" y="3697343"/>
            <a:ext cx="2839452" cy="2053389"/>
          </a:xfrm>
          <a:prstGeom prst="rect">
            <a:avLst/>
          </a:prstGeom>
        </p:spPr>
      </p:pic>
      <p:pic>
        <p:nvPicPr>
          <p:cNvPr id="6" name="Picture 5" descr="A white speech bubble on a black background&#10;&#10;Description automatically generated">
            <a:extLst>
              <a:ext uri="{FF2B5EF4-FFF2-40B4-BE49-F238E27FC236}">
                <a16:creationId xmlns:a16="http://schemas.microsoft.com/office/drawing/2014/main" id="{B2B6A390-C58E-F408-0D64-DA7FF7FDB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75090" y="788820"/>
            <a:ext cx="3212295" cy="2580368"/>
          </a:xfrm>
          <a:prstGeom prst="rect">
            <a:avLst/>
          </a:prstGeom>
        </p:spPr>
      </p:pic>
      <p:sp>
        <p:nvSpPr>
          <p:cNvPr id="7" name="TextBox 6">
            <a:extLst>
              <a:ext uri="{FF2B5EF4-FFF2-40B4-BE49-F238E27FC236}">
                <a16:creationId xmlns:a16="http://schemas.microsoft.com/office/drawing/2014/main" id="{6FD71F42-7933-A7D3-ECDA-30911FD5D8E6}"/>
              </a:ext>
            </a:extLst>
          </p:cNvPr>
          <p:cNvSpPr txBox="1"/>
          <p:nvPr/>
        </p:nvSpPr>
        <p:spPr>
          <a:xfrm>
            <a:off x="5553376" y="1158061"/>
            <a:ext cx="2839452" cy="1384995"/>
          </a:xfrm>
          <a:prstGeom prst="rect">
            <a:avLst/>
          </a:prstGeom>
          <a:noFill/>
        </p:spPr>
        <p:txBody>
          <a:bodyPr wrap="square" rtlCol="0">
            <a:spAutoFit/>
          </a:bodyPr>
          <a:lstStyle/>
          <a:p>
            <a:pPr algn="ctr"/>
            <a:r>
              <a:rPr lang="en-GB" sz="2800" dirty="0">
                <a:latin typeface="Arial" charset="0"/>
                <a:ea typeface="Arial" charset="0"/>
                <a:cs typeface="Arial" charset="0"/>
              </a:rPr>
              <a:t>I can </a:t>
            </a:r>
            <a:br>
              <a:rPr lang="en-GB" sz="2800" dirty="0">
                <a:latin typeface="Arial" charset="0"/>
                <a:ea typeface="Arial" charset="0"/>
                <a:cs typeface="Arial" charset="0"/>
              </a:rPr>
            </a:br>
            <a:r>
              <a:rPr lang="en-GB" sz="2800" dirty="0">
                <a:latin typeface="Arial" charset="0"/>
                <a:ea typeface="Arial" charset="0"/>
                <a:cs typeface="Arial" charset="0"/>
              </a:rPr>
              <a:t>overcome challenges</a:t>
            </a:r>
            <a:endParaRPr lang="en-US" sz="2800" dirty="0"/>
          </a:p>
        </p:txBody>
      </p:sp>
      <p:sp>
        <p:nvSpPr>
          <p:cNvPr id="8" name="TextBox 7">
            <a:extLst>
              <a:ext uri="{FF2B5EF4-FFF2-40B4-BE49-F238E27FC236}">
                <a16:creationId xmlns:a16="http://schemas.microsoft.com/office/drawing/2014/main" id="{9F5C7412-9EEB-E5E1-5F7A-6B845FD228A2}"/>
              </a:ext>
            </a:extLst>
          </p:cNvPr>
          <p:cNvSpPr txBox="1"/>
          <p:nvPr/>
        </p:nvSpPr>
        <p:spPr>
          <a:xfrm>
            <a:off x="8638148" y="4804805"/>
            <a:ext cx="2839452" cy="523220"/>
          </a:xfrm>
          <a:prstGeom prst="rect">
            <a:avLst/>
          </a:prstGeom>
          <a:noFill/>
        </p:spPr>
        <p:txBody>
          <a:bodyPr wrap="square" rtlCol="0">
            <a:spAutoFit/>
          </a:bodyPr>
          <a:lstStyle/>
          <a:p>
            <a:pPr algn="ctr"/>
            <a:r>
              <a:rPr lang="en-GB" sz="2800" dirty="0">
                <a:latin typeface="Arial" charset="0"/>
                <a:ea typeface="Arial" charset="0"/>
                <a:cs typeface="Arial" charset="0"/>
              </a:rPr>
              <a:t>I am resilient</a:t>
            </a:r>
            <a:endParaRPr lang="en-US" sz="2800" dirty="0"/>
          </a:p>
        </p:txBody>
      </p:sp>
      <p:sp>
        <p:nvSpPr>
          <p:cNvPr id="9" name="TextBox 8">
            <a:extLst>
              <a:ext uri="{FF2B5EF4-FFF2-40B4-BE49-F238E27FC236}">
                <a16:creationId xmlns:a16="http://schemas.microsoft.com/office/drawing/2014/main" id="{5F71F6E8-C2AB-7C5A-50F9-CE372EB622DE}"/>
              </a:ext>
            </a:extLst>
          </p:cNvPr>
          <p:cNvSpPr txBox="1"/>
          <p:nvPr/>
        </p:nvSpPr>
        <p:spPr>
          <a:xfrm>
            <a:off x="324027" y="4168869"/>
            <a:ext cx="2839452" cy="954107"/>
          </a:xfrm>
          <a:prstGeom prst="rect">
            <a:avLst/>
          </a:prstGeom>
          <a:noFill/>
        </p:spPr>
        <p:txBody>
          <a:bodyPr wrap="square" rtlCol="0">
            <a:spAutoFit/>
          </a:bodyPr>
          <a:lstStyle/>
          <a:p>
            <a:pPr algn="ctr"/>
            <a:r>
              <a:rPr lang="en-GB" sz="2800" dirty="0">
                <a:latin typeface="Arial" charset="0"/>
                <a:ea typeface="Arial" charset="0"/>
                <a:cs typeface="Arial" charset="0"/>
              </a:rPr>
              <a:t>Things will </a:t>
            </a:r>
            <a:br>
              <a:rPr lang="en-GB" sz="2800" dirty="0">
                <a:latin typeface="Arial" charset="0"/>
                <a:ea typeface="Arial" charset="0"/>
                <a:cs typeface="Arial" charset="0"/>
              </a:rPr>
            </a:br>
            <a:r>
              <a:rPr lang="en-GB" sz="2800" dirty="0">
                <a:latin typeface="Arial" charset="0"/>
                <a:ea typeface="Arial" charset="0"/>
                <a:cs typeface="Arial" charset="0"/>
              </a:rPr>
              <a:t>get better</a:t>
            </a:r>
            <a:endParaRPr lang="en-US" sz="2800" dirty="0"/>
          </a:p>
        </p:txBody>
      </p:sp>
      <p:pic>
        <p:nvPicPr>
          <p:cNvPr id="10" name="Picture 9" descr="A white speech bubble on a black background&#10;&#10;Description automatically generated">
            <a:extLst>
              <a:ext uri="{FF2B5EF4-FFF2-40B4-BE49-F238E27FC236}">
                <a16:creationId xmlns:a16="http://schemas.microsoft.com/office/drawing/2014/main" id="{48D4BFE1-CD70-AFA2-F4BD-747699059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694" y="1506854"/>
            <a:ext cx="2556260" cy="1814978"/>
          </a:xfrm>
          <a:prstGeom prst="rect">
            <a:avLst/>
          </a:prstGeom>
        </p:spPr>
      </p:pic>
      <p:sp>
        <p:nvSpPr>
          <p:cNvPr id="11" name="TextBox 10">
            <a:extLst>
              <a:ext uri="{FF2B5EF4-FFF2-40B4-BE49-F238E27FC236}">
                <a16:creationId xmlns:a16="http://schemas.microsoft.com/office/drawing/2014/main" id="{21BFAB02-3D39-2832-93B3-7C97A4867FDC}"/>
              </a:ext>
            </a:extLst>
          </p:cNvPr>
          <p:cNvSpPr txBox="1"/>
          <p:nvPr/>
        </p:nvSpPr>
        <p:spPr>
          <a:xfrm>
            <a:off x="3089424" y="2037103"/>
            <a:ext cx="2271029" cy="523220"/>
          </a:xfrm>
          <a:prstGeom prst="rect">
            <a:avLst/>
          </a:prstGeom>
          <a:noFill/>
        </p:spPr>
        <p:txBody>
          <a:bodyPr wrap="square" rtlCol="0">
            <a:spAutoFit/>
          </a:bodyPr>
          <a:lstStyle/>
          <a:p>
            <a:pPr algn="ctr"/>
            <a:r>
              <a:rPr lang="en-GB" sz="2800" dirty="0">
                <a:latin typeface="Arial" charset="0"/>
                <a:ea typeface="Arial" charset="0"/>
                <a:cs typeface="Arial" charset="0"/>
              </a:rPr>
              <a:t>I can do this</a:t>
            </a:r>
            <a:endParaRPr lang="en-US" sz="2800" dirty="0"/>
          </a:p>
        </p:txBody>
      </p:sp>
      <p:sp>
        <p:nvSpPr>
          <p:cNvPr id="12" name="TextBox 11">
            <a:extLst>
              <a:ext uri="{FF2B5EF4-FFF2-40B4-BE49-F238E27FC236}">
                <a16:creationId xmlns:a16="http://schemas.microsoft.com/office/drawing/2014/main" id="{3A99A080-A2B1-5485-3BAC-40D53C64D58B}"/>
              </a:ext>
            </a:extLst>
          </p:cNvPr>
          <p:cNvSpPr txBox="1"/>
          <p:nvPr/>
        </p:nvSpPr>
        <p:spPr>
          <a:xfrm>
            <a:off x="3638032" y="3886811"/>
            <a:ext cx="4441642" cy="1384995"/>
          </a:xfrm>
          <a:prstGeom prst="rect">
            <a:avLst/>
          </a:prstGeom>
          <a:noFill/>
        </p:spPr>
        <p:txBody>
          <a:bodyPr wrap="square" rtlCol="0">
            <a:spAutoFit/>
          </a:bodyPr>
          <a:lstStyle/>
          <a:p>
            <a:pPr algn="ctr"/>
            <a:r>
              <a:rPr lang="en-GB" sz="2800" dirty="0">
                <a:latin typeface="Arial" charset="0"/>
                <a:ea typeface="Arial" charset="0"/>
                <a:cs typeface="Arial" charset="0"/>
              </a:rPr>
              <a:t>I will keep trying </a:t>
            </a:r>
            <a:br>
              <a:rPr lang="en-GB" sz="2800" dirty="0">
                <a:latin typeface="Arial" charset="0"/>
                <a:ea typeface="Arial" charset="0"/>
                <a:cs typeface="Arial" charset="0"/>
              </a:rPr>
            </a:br>
            <a:r>
              <a:rPr lang="en-GB" sz="2800" dirty="0">
                <a:latin typeface="Arial" charset="0"/>
                <a:ea typeface="Arial" charset="0"/>
                <a:cs typeface="Arial" charset="0"/>
              </a:rPr>
              <a:t>– it’s ok if I fail sometimes or find things difficult</a:t>
            </a:r>
            <a:endParaRPr lang="en-US" sz="2800" dirty="0"/>
          </a:p>
        </p:txBody>
      </p:sp>
      <p:pic>
        <p:nvPicPr>
          <p:cNvPr id="13" name="Picture 12" descr="A white speech bubble on a black background&#10;&#10;Description automatically generated">
            <a:extLst>
              <a:ext uri="{FF2B5EF4-FFF2-40B4-BE49-F238E27FC236}">
                <a16:creationId xmlns:a16="http://schemas.microsoft.com/office/drawing/2014/main" id="{62CF23AE-F173-0F11-66C2-F4D823733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17110" y="1394883"/>
            <a:ext cx="2839451" cy="1455780"/>
          </a:xfrm>
          <a:prstGeom prst="rect">
            <a:avLst/>
          </a:prstGeom>
        </p:spPr>
      </p:pic>
      <p:pic>
        <p:nvPicPr>
          <p:cNvPr id="14" name="Picture 13" descr="A white speech bubble on a black background&#10;&#10;Description automatically generated">
            <a:extLst>
              <a:ext uri="{FF2B5EF4-FFF2-40B4-BE49-F238E27FC236}">
                <a16:creationId xmlns:a16="http://schemas.microsoft.com/office/drawing/2014/main" id="{089A280D-07C2-4420-D966-98ECAF5FC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655" y="2763928"/>
            <a:ext cx="2556260" cy="1613512"/>
          </a:xfrm>
          <a:prstGeom prst="rect">
            <a:avLst/>
          </a:prstGeom>
        </p:spPr>
      </p:pic>
      <p:sp>
        <p:nvSpPr>
          <p:cNvPr id="15" name="TextBox 14">
            <a:extLst>
              <a:ext uri="{FF2B5EF4-FFF2-40B4-BE49-F238E27FC236}">
                <a16:creationId xmlns:a16="http://schemas.microsoft.com/office/drawing/2014/main" id="{122CF8C0-A04A-8EB8-52BE-49F7688FB04D}"/>
              </a:ext>
            </a:extLst>
          </p:cNvPr>
          <p:cNvSpPr txBox="1"/>
          <p:nvPr/>
        </p:nvSpPr>
        <p:spPr>
          <a:xfrm>
            <a:off x="8075729" y="3249450"/>
            <a:ext cx="2239444" cy="523220"/>
          </a:xfrm>
          <a:prstGeom prst="rect">
            <a:avLst/>
          </a:prstGeom>
          <a:noFill/>
        </p:spPr>
        <p:txBody>
          <a:bodyPr wrap="square" rtlCol="0">
            <a:spAutoFit/>
          </a:bodyPr>
          <a:lstStyle/>
          <a:p>
            <a:pPr algn="ctr"/>
            <a:r>
              <a:rPr lang="en-GB" sz="2800" dirty="0">
                <a:latin typeface="Arial" charset="0"/>
                <a:ea typeface="Arial" charset="0"/>
                <a:cs typeface="Arial" charset="0"/>
              </a:rPr>
              <a:t>I can do this</a:t>
            </a:r>
            <a:endParaRPr lang="en-US" sz="2800" dirty="0"/>
          </a:p>
        </p:txBody>
      </p:sp>
      <p:sp>
        <p:nvSpPr>
          <p:cNvPr id="16" name="TextBox 15">
            <a:extLst>
              <a:ext uri="{FF2B5EF4-FFF2-40B4-BE49-F238E27FC236}">
                <a16:creationId xmlns:a16="http://schemas.microsoft.com/office/drawing/2014/main" id="{FD2959D9-CD3B-C7FC-0985-A59EB3FBBD40}"/>
              </a:ext>
            </a:extLst>
          </p:cNvPr>
          <p:cNvSpPr txBox="1"/>
          <p:nvPr/>
        </p:nvSpPr>
        <p:spPr>
          <a:xfrm>
            <a:off x="8983105" y="1753248"/>
            <a:ext cx="2572495" cy="523220"/>
          </a:xfrm>
          <a:prstGeom prst="rect">
            <a:avLst/>
          </a:prstGeom>
          <a:noFill/>
        </p:spPr>
        <p:txBody>
          <a:bodyPr wrap="square" rtlCol="0">
            <a:spAutoFit/>
          </a:bodyPr>
          <a:lstStyle/>
          <a:p>
            <a:pPr algn="ctr"/>
            <a:r>
              <a:rPr lang="en-GB" sz="2800" dirty="0">
                <a:latin typeface="Arial" charset="0"/>
                <a:ea typeface="Arial" charset="0"/>
                <a:cs typeface="Arial" charset="0"/>
              </a:rPr>
              <a:t>I am strong</a:t>
            </a:r>
            <a:endParaRPr lang="en-US" sz="2800" dirty="0"/>
          </a:p>
        </p:txBody>
      </p:sp>
    </p:spTree>
    <p:extLst>
      <p:ext uri="{BB962C8B-B14F-4D97-AF65-F5344CB8AC3E}">
        <p14:creationId xmlns:p14="http://schemas.microsoft.com/office/powerpoint/2010/main" val="163922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06D8A-0230-1BAE-700D-4578754BA9F0}"/>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Problem-solving practice </a:t>
            </a:r>
            <a:endParaRPr lang="en-US" sz="3600" b="1" dirty="0">
              <a:solidFill>
                <a:srgbClr val="214494"/>
              </a:solidFill>
              <a:latin typeface="Arial" charset="0"/>
              <a:ea typeface="Arial" charset="0"/>
              <a:cs typeface="Arial" charset="0"/>
            </a:endParaRPr>
          </a:p>
        </p:txBody>
      </p:sp>
      <p:sp>
        <p:nvSpPr>
          <p:cNvPr id="3" name="TextBox 2">
            <a:extLst>
              <a:ext uri="{FF2B5EF4-FFF2-40B4-BE49-F238E27FC236}">
                <a16:creationId xmlns:a16="http://schemas.microsoft.com/office/drawing/2014/main" id="{3E163AA6-4B49-A996-F359-EB7E4A12950E}"/>
              </a:ext>
            </a:extLst>
          </p:cNvPr>
          <p:cNvSpPr txBox="1"/>
          <p:nvPr/>
        </p:nvSpPr>
        <p:spPr>
          <a:xfrm>
            <a:off x="1138990" y="1881543"/>
            <a:ext cx="9143999" cy="3108543"/>
          </a:xfrm>
          <a:prstGeom prst="rect">
            <a:avLst/>
          </a:prstGeom>
          <a:noFill/>
        </p:spPr>
        <p:txBody>
          <a:bodyPr wrap="square" rtlCol="0">
            <a:spAutoFit/>
          </a:bodyPr>
          <a:lstStyle/>
          <a:p>
            <a:pPr marL="457200" indent="-457200">
              <a:buClr>
                <a:srgbClr val="214494"/>
              </a:buClr>
              <a:buSzPct val="120000"/>
              <a:buFont typeface="Arial" panose="020B0604020202020204" pitchFamily="34" charset="0"/>
              <a:buChar char="•"/>
            </a:pPr>
            <a:r>
              <a:rPr lang="en-GB" sz="2800" dirty="0">
                <a:latin typeface="Arial" panose="020B0604020202020204" pitchFamily="34" charset="0"/>
                <a:ea typeface="Arial" charset="0"/>
                <a:cs typeface="Arial" panose="020B0604020202020204" pitchFamily="34" charset="0"/>
              </a:rPr>
              <a:t>Think of a simple imaginary problem you might face in school or on a regular day</a:t>
            </a:r>
          </a:p>
          <a:p>
            <a:pPr marL="457200" indent="-457200">
              <a:buClr>
                <a:srgbClr val="214494"/>
              </a:buClr>
              <a:buSzPct val="120000"/>
              <a:buFont typeface="Arial" panose="020B0604020202020204" pitchFamily="34" charset="0"/>
              <a:buChar char="•"/>
            </a:pPr>
            <a:endParaRPr lang="en-GB" sz="2800" dirty="0">
              <a:latin typeface="Arial" panose="020B0604020202020204" pitchFamily="34" charset="0"/>
              <a:ea typeface="Arial" charset="0"/>
              <a:cs typeface="Arial" panose="020B0604020202020204" pitchFamily="34" charset="0"/>
            </a:endParaRPr>
          </a:p>
          <a:p>
            <a:pPr marL="457200" indent="-457200">
              <a:buClr>
                <a:srgbClr val="214494"/>
              </a:buClr>
              <a:buSzPct val="120000"/>
              <a:buFont typeface="Arial" panose="020B0604020202020204" pitchFamily="34" charset="0"/>
              <a:buChar char="•"/>
            </a:pPr>
            <a:r>
              <a:rPr lang="en-GB" sz="2800" dirty="0">
                <a:latin typeface="Arial" panose="020B0604020202020204" pitchFamily="34" charset="0"/>
                <a:ea typeface="Arial" charset="0"/>
                <a:cs typeface="Arial" panose="020B0604020202020204" pitchFamily="34" charset="0"/>
              </a:rPr>
              <a:t>Test yourself on how to solve it!</a:t>
            </a:r>
          </a:p>
          <a:p>
            <a:pPr marL="457200" indent="-457200">
              <a:buClr>
                <a:srgbClr val="214494"/>
              </a:buClr>
              <a:buSzPct val="120000"/>
              <a:buFont typeface="Arial" panose="020B0604020202020204" pitchFamily="34" charset="0"/>
              <a:buChar char="•"/>
            </a:pPr>
            <a:endParaRPr lang="en-GB" sz="2800" i="0" u="none" strike="noStrike" baseline="0" dirty="0">
              <a:solidFill>
                <a:srgbClr val="000000"/>
              </a:solidFill>
              <a:latin typeface="Arial" panose="020B0604020202020204" pitchFamily="34" charset="0"/>
              <a:cs typeface="Arial" panose="020B0604020202020204" pitchFamily="34" charset="0"/>
            </a:endParaRPr>
          </a:p>
          <a:p>
            <a:pPr marL="457200" indent="-457200">
              <a:buClr>
                <a:srgbClr val="214494"/>
              </a:buClr>
              <a:buSzPct val="120000"/>
              <a:buFont typeface="Arial" panose="020B0604020202020204" pitchFamily="34" charset="0"/>
              <a:buChar char="•"/>
            </a:pPr>
            <a:r>
              <a:rPr lang="en-GB" sz="2800" i="0" u="none" strike="noStrike" baseline="0" dirty="0">
                <a:solidFill>
                  <a:srgbClr val="000000"/>
                </a:solidFill>
                <a:latin typeface="Arial" panose="020B0604020202020204" pitchFamily="34" charset="0"/>
                <a:cs typeface="Arial" panose="020B0604020202020204" pitchFamily="34" charset="0"/>
              </a:rPr>
              <a:t>Break down an issue into smaller actions, to solve it ‘step-by-step’</a:t>
            </a:r>
          </a:p>
        </p:txBody>
      </p:sp>
    </p:spTree>
    <p:extLst>
      <p:ext uri="{BB962C8B-B14F-4D97-AF65-F5344CB8AC3E}">
        <p14:creationId xmlns:p14="http://schemas.microsoft.com/office/powerpoint/2010/main" val="129659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9C170B-05BD-18B7-8FBD-51E3790B78BC}"/>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Celebrate you!</a:t>
            </a:r>
            <a:endParaRPr lang="en-US" sz="3600" b="1" dirty="0">
              <a:solidFill>
                <a:srgbClr val="214494"/>
              </a:solidFill>
              <a:latin typeface="Arial" charset="0"/>
              <a:ea typeface="Arial" charset="0"/>
              <a:cs typeface="Arial" charset="0"/>
            </a:endParaRPr>
          </a:p>
        </p:txBody>
      </p:sp>
      <p:pic>
        <p:nvPicPr>
          <p:cNvPr id="3" name="Picture 2" descr="A yellow emoji with red hearts around it&#10;&#10;Description automatically generated">
            <a:extLst>
              <a:ext uri="{FF2B5EF4-FFF2-40B4-BE49-F238E27FC236}">
                <a16:creationId xmlns:a16="http://schemas.microsoft.com/office/drawing/2014/main" id="{03B29113-32DC-7254-5C2D-4E5EA619C283}"/>
              </a:ext>
            </a:extLst>
          </p:cNvPr>
          <p:cNvPicPr>
            <a:picLocks noChangeAspect="1"/>
          </p:cNvPicPr>
          <p:nvPr/>
        </p:nvPicPr>
        <p:blipFill rotWithShape="1">
          <a:blip r:embed="rId3">
            <a:extLst>
              <a:ext uri="{28A0092B-C50C-407E-A947-70E740481C1C}">
                <a14:useLocalDpi xmlns:a14="http://schemas.microsoft.com/office/drawing/2010/main" val="0"/>
              </a:ext>
            </a:extLst>
          </a:blip>
          <a:srcRect t="6911"/>
          <a:stretch/>
        </p:blipFill>
        <p:spPr>
          <a:xfrm>
            <a:off x="8927036" y="1503536"/>
            <a:ext cx="3264964" cy="2652707"/>
          </a:xfrm>
          <a:prstGeom prst="rect">
            <a:avLst/>
          </a:prstGeom>
        </p:spPr>
      </p:pic>
      <p:sp>
        <p:nvSpPr>
          <p:cNvPr id="4" name="TextBox 3">
            <a:extLst>
              <a:ext uri="{FF2B5EF4-FFF2-40B4-BE49-F238E27FC236}">
                <a16:creationId xmlns:a16="http://schemas.microsoft.com/office/drawing/2014/main" id="{49A476EB-E838-132A-0FC4-E2D42CA7347E}"/>
              </a:ext>
            </a:extLst>
          </p:cNvPr>
          <p:cNvSpPr txBox="1"/>
          <p:nvPr/>
        </p:nvSpPr>
        <p:spPr>
          <a:xfrm>
            <a:off x="1138990" y="1696877"/>
            <a:ext cx="10282989" cy="3539430"/>
          </a:xfrm>
          <a:prstGeom prst="rect">
            <a:avLst/>
          </a:prstGeom>
          <a:noFill/>
        </p:spPr>
        <p:txBody>
          <a:bodyPr wrap="square" rtlCol="0">
            <a:spAutoFit/>
          </a:bodyPr>
          <a:lstStyle/>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Write a letter to yourself, telling yourself </a:t>
            </a:r>
            <a:br>
              <a:rPr lang="en-GB" sz="2800" dirty="0">
                <a:latin typeface="Arial" charset="0"/>
                <a:ea typeface="Arial" charset="0"/>
                <a:cs typeface="Arial" charset="0"/>
              </a:rPr>
            </a:br>
            <a:r>
              <a:rPr lang="en-GB" sz="2800" dirty="0">
                <a:latin typeface="Arial" charset="0"/>
                <a:ea typeface="Arial" charset="0"/>
                <a:cs typeface="Arial" charset="0"/>
              </a:rPr>
              <a:t>about your strengths, qualities and reminding </a:t>
            </a:r>
            <a:br>
              <a:rPr lang="en-GB" sz="2800" dirty="0">
                <a:latin typeface="Arial" charset="0"/>
                <a:ea typeface="Arial" charset="0"/>
                <a:cs typeface="Arial" charset="0"/>
              </a:rPr>
            </a:br>
            <a:r>
              <a:rPr lang="en-GB" sz="2800" dirty="0">
                <a:latin typeface="Arial" charset="0"/>
                <a:ea typeface="Arial" charset="0"/>
                <a:cs typeface="Arial" charset="0"/>
              </a:rPr>
              <a:t>yourself of when things have gone well</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Talk about good things you have done, your </a:t>
            </a:r>
            <a:br>
              <a:rPr lang="en-GB" sz="2800" dirty="0">
                <a:latin typeface="Arial" charset="0"/>
                <a:ea typeface="Arial" charset="0"/>
                <a:cs typeface="Arial" charset="0"/>
              </a:rPr>
            </a:br>
            <a:r>
              <a:rPr lang="en-GB" sz="2800" dirty="0">
                <a:latin typeface="Arial" charset="0"/>
                <a:ea typeface="Arial" charset="0"/>
                <a:cs typeface="Arial" charset="0"/>
              </a:rPr>
              <a:t>achievements and good time you have experienced</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Draw a picture of yourself and all the good things about you!</a:t>
            </a:r>
          </a:p>
        </p:txBody>
      </p:sp>
    </p:spTree>
    <p:extLst>
      <p:ext uri="{BB962C8B-B14F-4D97-AF65-F5344CB8AC3E}">
        <p14:creationId xmlns:p14="http://schemas.microsoft.com/office/powerpoint/2010/main" val="305879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6BA8DF-4729-FD67-8AC8-F0A43759652E}"/>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Ask someone for help</a:t>
            </a:r>
            <a:endParaRPr lang="en-US" sz="3600" b="1" dirty="0">
              <a:solidFill>
                <a:srgbClr val="214494"/>
              </a:solidFill>
              <a:latin typeface="Arial" charset="0"/>
              <a:ea typeface="Arial" charset="0"/>
              <a:cs typeface="Arial" charset="0"/>
            </a:endParaRPr>
          </a:p>
        </p:txBody>
      </p:sp>
      <p:sp>
        <p:nvSpPr>
          <p:cNvPr id="3" name="TextBox 2">
            <a:extLst>
              <a:ext uri="{FF2B5EF4-FFF2-40B4-BE49-F238E27FC236}">
                <a16:creationId xmlns:a16="http://schemas.microsoft.com/office/drawing/2014/main" id="{CC19CA77-8FB9-5A0B-74BF-8CAEFE70504C}"/>
              </a:ext>
            </a:extLst>
          </p:cNvPr>
          <p:cNvSpPr txBox="1"/>
          <p:nvPr/>
        </p:nvSpPr>
        <p:spPr>
          <a:xfrm>
            <a:off x="1138991" y="1696877"/>
            <a:ext cx="9240252" cy="3539430"/>
          </a:xfrm>
          <a:prstGeom prst="rect">
            <a:avLst/>
          </a:prstGeom>
          <a:noFill/>
        </p:spPr>
        <p:txBody>
          <a:bodyPr wrap="square" rtlCol="0">
            <a:spAutoFit/>
          </a:bodyPr>
          <a:lstStyle/>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Have a simple chat with a friend – you don’t have to talk about your problem</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Find an adult you trust and share your worries – you can come up with a plan together</a:t>
            </a:r>
          </a:p>
          <a:p>
            <a:pPr marL="457200" indent="-457200">
              <a:buClr>
                <a:srgbClr val="214494"/>
              </a:buClr>
              <a:buSzPct val="120000"/>
              <a:buFont typeface="Arial" panose="020B0604020202020204" pitchFamily="34" charset="0"/>
              <a:buChar char="•"/>
            </a:pPr>
            <a:endParaRPr lang="en-GB" sz="2800" dirty="0">
              <a:latin typeface="Arial" charset="0"/>
              <a:ea typeface="Arial" charset="0"/>
              <a:cs typeface="Arial" charset="0"/>
            </a:endParaRPr>
          </a:p>
          <a:p>
            <a:pPr marL="457200" indent="-457200">
              <a:buClr>
                <a:srgbClr val="214494"/>
              </a:buClr>
              <a:buSzPct val="120000"/>
              <a:buFont typeface="Arial" panose="020B0604020202020204" pitchFamily="34" charset="0"/>
              <a:buChar char="•"/>
            </a:pPr>
            <a:r>
              <a:rPr lang="en-GB" sz="2800" dirty="0">
                <a:latin typeface="Arial" charset="0"/>
                <a:ea typeface="Arial" charset="0"/>
                <a:cs typeface="Arial" charset="0"/>
              </a:rPr>
              <a:t>Spending time with people who care about you makes you feel both feel good</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199677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E2E113-D32B-50EE-9769-A28F943D2E9F}"/>
              </a:ext>
            </a:extLst>
          </p:cNvPr>
          <p:cNvSpPr txBox="1"/>
          <p:nvPr/>
        </p:nvSpPr>
        <p:spPr>
          <a:xfrm>
            <a:off x="1138990" y="857205"/>
            <a:ext cx="8470231"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Be active! Be creative!</a:t>
            </a:r>
            <a:endParaRPr lang="en-US" sz="3600" b="1" dirty="0">
              <a:solidFill>
                <a:srgbClr val="214494"/>
              </a:solidFill>
              <a:latin typeface="Arial" charset="0"/>
              <a:ea typeface="Arial" charset="0"/>
              <a:cs typeface="Arial" charset="0"/>
            </a:endParaRPr>
          </a:p>
        </p:txBody>
      </p:sp>
      <p:sp>
        <p:nvSpPr>
          <p:cNvPr id="3" name="TextBox 2">
            <a:extLst>
              <a:ext uri="{FF2B5EF4-FFF2-40B4-BE49-F238E27FC236}">
                <a16:creationId xmlns:a16="http://schemas.microsoft.com/office/drawing/2014/main" id="{8CC52167-FF7A-5B89-F8AD-96F68196F7BF}"/>
              </a:ext>
            </a:extLst>
          </p:cNvPr>
          <p:cNvSpPr txBox="1"/>
          <p:nvPr/>
        </p:nvSpPr>
        <p:spPr>
          <a:xfrm>
            <a:off x="2042433" y="2119392"/>
            <a:ext cx="9240252" cy="2246769"/>
          </a:xfrm>
          <a:prstGeom prst="rect">
            <a:avLst/>
          </a:prstGeom>
          <a:noFill/>
        </p:spPr>
        <p:txBody>
          <a:bodyPr wrap="square" rtlCol="0">
            <a:spAutoFit/>
          </a:bodyPr>
          <a:lstStyle/>
          <a:p>
            <a:r>
              <a:rPr lang="en-GB" sz="2800" dirty="0">
                <a:latin typeface="Arial" charset="0"/>
                <a:ea typeface="Arial" charset="0"/>
                <a:cs typeface="Arial" charset="0"/>
              </a:rPr>
              <a:t>Try something new – push yourself!</a:t>
            </a:r>
          </a:p>
          <a:p>
            <a:endParaRPr lang="en-GB" sz="2800" dirty="0">
              <a:latin typeface="Arial" charset="0"/>
              <a:ea typeface="Arial" charset="0"/>
              <a:cs typeface="Arial" charset="0"/>
            </a:endParaRPr>
          </a:p>
          <a:p>
            <a:r>
              <a:rPr lang="en-GB" sz="2800" dirty="0">
                <a:latin typeface="Arial" charset="0"/>
                <a:ea typeface="Arial" charset="0"/>
                <a:cs typeface="Arial" charset="0"/>
              </a:rPr>
              <a:t>Get some exercise!</a:t>
            </a:r>
          </a:p>
          <a:p>
            <a:endParaRPr lang="en-GB" sz="2800" dirty="0">
              <a:latin typeface="Arial" charset="0"/>
              <a:ea typeface="Arial" charset="0"/>
              <a:cs typeface="Arial" charset="0"/>
            </a:endParaRPr>
          </a:p>
          <a:p>
            <a:r>
              <a:rPr lang="en-GB" sz="2800" dirty="0">
                <a:latin typeface="Arial" charset="0"/>
                <a:ea typeface="Arial" charset="0"/>
                <a:cs typeface="Arial" charset="0"/>
              </a:rPr>
              <a:t>Take up a hobby!</a:t>
            </a:r>
          </a:p>
        </p:txBody>
      </p:sp>
      <p:pic>
        <p:nvPicPr>
          <p:cNvPr id="4" name="Picture 3" descr="A green check mark on a white square&#10;&#10;Description automatically generated">
            <a:extLst>
              <a:ext uri="{FF2B5EF4-FFF2-40B4-BE49-F238E27FC236}">
                <a16:creationId xmlns:a16="http://schemas.microsoft.com/office/drawing/2014/main" id="{62090F79-0910-56DF-A9F9-8F7EC573E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0" y="1742862"/>
            <a:ext cx="903443" cy="913481"/>
          </a:xfrm>
          <a:prstGeom prst="rect">
            <a:avLst/>
          </a:prstGeom>
        </p:spPr>
      </p:pic>
      <p:pic>
        <p:nvPicPr>
          <p:cNvPr id="5" name="Picture 4" descr="A green check mark on a white square&#10;&#10;Description automatically generated">
            <a:extLst>
              <a:ext uri="{FF2B5EF4-FFF2-40B4-BE49-F238E27FC236}">
                <a16:creationId xmlns:a16="http://schemas.microsoft.com/office/drawing/2014/main" id="{A5DDC4AD-3EA9-7F0C-AEA9-925893C79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0" y="2689346"/>
            <a:ext cx="903443" cy="913481"/>
          </a:xfrm>
          <a:prstGeom prst="rect">
            <a:avLst/>
          </a:prstGeom>
        </p:spPr>
      </p:pic>
      <p:pic>
        <p:nvPicPr>
          <p:cNvPr id="6" name="Picture 5" descr="A green check mark on a white square&#10;&#10;Description automatically generated">
            <a:extLst>
              <a:ext uri="{FF2B5EF4-FFF2-40B4-BE49-F238E27FC236}">
                <a16:creationId xmlns:a16="http://schemas.microsoft.com/office/drawing/2014/main" id="{50906B92-71E4-343C-D6D5-13C4F60EF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90" y="3603746"/>
            <a:ext cx="903443" cy="913481"/>
          </a:xfrm>
          <a:prstGeom prst="rect">
            <a:avLst/>
          </a:prstGeom>
        </p:spPr>
      </p:pic>
    </p:spTree>
    <p:extLst>
      <p:ext uri="{BB962C8B-B14F-4D97-AF65-F5344CB8AC3E}">
        <p14:creationId xmlns:p14="http://schemas.microsoft.com/office/powerpoint/2010/main" val="2296785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2CC976-B56E-B6C4-4A06-8F40EE18F9FF}"/>
              </a:ext>
            </a:extLst>
          </p:cNvPr>
          <p:cNvSpPr txBox="1"/>
          <p:nvPr/>
        </p:nvSpPr>
        <p:spPr>
          <a:xfrm>
            <a:off x="1138990" y="857205"/>
            <a:ext cx="9240252" cy="646331"/>
          </a:xfrm>
          <a:prstGeom prst="rect">
            <a:avLst/>
          </a:prstGeom>
          <a:noFill/>
        </p:spPr>
        <p:txBody>
          <a:bodyPr wrap="square" rtlCol="0">
            <a:spAutoFit/>
          </a:bodyPr>
          <a:lstStyle/>
          <a:p>
            <a:r>
              <a:rPr lang="en-GB" sz="3600" b="1" dirty="0">
                <a:solidFill>
                  <a:srgbClr val="214494"/>
                </a:solidFill>
                <a:latin typeface="Arial" charset="0"/>
                <a:ea typeface="Arial" charset="0"/>
                <a:cs typeface="Arial" charset="0"/>
              </a:rPr>
              <a:t>Use relaxation/mindfulness techniques</a:t>
            </a:r>
          </a:p>
        </p:txBody>
      </p:sp>
      <p:sp>
        <p:nvSpPr>
          <p:cNvPr id="3" name="TextBox 2">
            <a:extLst>
              <a:ext uri="{FF2B5EF4-FFF2-40B4-BE49-F238E27FC236}">
                <a16:creationId xmlns:a16="http://schemas.microsoft.com/office/drawing/2014/main" id="{B6455978-152E-48C9-A08A-0B04ADDE39BA}"/>
              </a:ext>
            </a:extLst>
          </p:cNvPr>
          <p:cNvSpPr txBox="1"/>
          <p:nvPr/>
        </p:nvSpPr>
        <p:spPr>
          <a:xfrm>
            <a:off x="1138991" y="1696877"/>
            <a:ext cx="9240252" cy="954107"/>
          </a:xfrm>
          <a:prstGeom prst="rect">
            <a:avLst/>
          </a:prstGeom>
          <a:noFill/>
        </p:spPr>
        <p:txBody>
          <a:bodyPr wrap="square" rtlCol="0">
            <a:spAutoFit/>
          </a:bodyPr>
          <a:lstStyle/>
          <a:p>
            <a:r>
              <a:rPr lang="en-GB" sz="2800" dirty="0">
                <a:latin typeface="Arial" charset="0"/>
                <a:ea typeface="Arial" charset="0"/>
                <a:cs typeface="Arial" charset="0"/>
              </a:rPr>
              <a:t>Think about all the different ways you can relax!</a:t>
            </a:r>
          </a:p>
          <a:p>
            <a:endParaRPr lang="en-GB" sz="2800" b="1" dirty="0">
              <a:latin typeface="Arial" charset="0"/>
              <a:ea typeface="Arial" charset="0"/>
              <a:cs typeface="Arial" charset="0"/>
            </a:endParaRPr>
          </a:p>
        </p:txBody>
      </p:sp>
      <p:pic>
        <p:nvPicPr>
          <p:cNvPr id="4" name="Picture 3" descr="A person sitting on a window sill reading a book&#10;&#10;Description automatically generated">
            <a:extLst>
              <a:ext uri="{FF2B5EF4-FFF2-40B4-BE49-F238E27FC236}">
                <a16:creationId xmlns:a16="http://schemas.microsoft.com/office/drawing/2014/main" id="{93299995-B55A-C70B-7E21-D2A942942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49" y="2808230"/>
            <a:ext cx="11119501" cy="2582055"/>
          </a:xfrm>
          <a:prstGeom prst="rect">
            <a:avLst/>
          </a:prstGeom>
        </p:spPr>
      </p:pic>
    </p:spTree>
    <p:extLst>
      <p:ext uri="{BB962C8B-B14F-4D97-AF65-F5344CB8AC3E}">
        <p14:creationId xmlns:p14="http://schemas.microsoft.com/office/powerpoint/2010/main" val="69865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AF4C9E-EC78-A219-62E5-60F602FBA201}"/>
              </a:ext>
            </a:extLst>
          </p:cNvPr>
          <p:cNvSpPr txBox="1"/>
          <p:nvPr/>
        </p:nvSpPr>
        <p:spPr>
          <a:xfrm>
            <a:off x="3513222" y="1728962"/>
            <a:ext cx="7234988" cy="4154984"/>
          </a:xfrm>
          <a:prstGeom prst="rect">
            <a:avLst/>
          </a:prstGeom>
          <a:noFill/>
        </p:spPr>
        <p:txBody>
          <a:bodyPr wrap="square" rtlCol="0">
            <a:spAutoFit/>
          </a:bodyPr>
          <a:lstStyle/>
          <a:p>
            <a:r>
              <a:rPr lang="en-GB" sz="2400" dirty="0">
                <a:latin typeface="Arial" charset="0"/>
                <a:ea typeface="Arial" charset="0"/>
                <a:cs typeface="Arial" charset="0"/>
              </a:rPr>
              <a:t>If you are feeling low, or struggling to cope with certain situations, then this is normal.</a:t>
            </a:r>
          </a:p>
          <a:p>
            <a:endParaRPr lang="en-GB" sz="2400" dirty="0">
              <a:latin typeface="Arial" charset="0"/>
              <a:ea typeface="Arial" charset="0"/>
              <a:cs typeface="Arial" charset="0"/>
            </a:endParaRPr>
          </a:p>
          <a:p>
            <a:r>
              <a:rPr lang="en-GB" sz="2400" b="1" dirty="0">
                <a:solidFill>
                  <a:srgbClr val="C0123D"/>
                </a:solidFill>
                <a:latin typeface="Arial" charset="0"/>
                <a:ea typeface="Arial" charset="0"/>
                <a:cs typeface="Arial" charset="0"/>
              </a:rPr>
              <a:t>It is OK to NOT BE OK!  </a:t>
            </a:r>
          </a:p>
          <a:p>
            <a:r>
              <a:rPr lang="en-GB" sz="2400" dirty="0">
                <a:latin typeface="Arial" charset="0"/>
                <a:ea typeface="Arial" charset="0"/>
                <a:cs typeface="Arial" charset="0"/>
              </a:rPr>
              <a:t>Lots of people struggle from time to time.  What is important, is knowing that problems can be sorted out if we get help soon enough</a:t>
            </a:r>
          </a:p>
          <a:p>
            <a:endParaRPr lang="en-GB" sz="2400" dirty="0">
              <a:latin typeface="Arial" charset="0"/>
              <a:ea typeface="Arial" charset="0"/>
              <a:cs typeface="Arial" charset="0"/>
            </a:endParaRPr>
          </a:p>
          <a:p>
            <a:r>
              <a:rPr lang="en-GB" sz="2400" dirty="0">
                <a:latin typeface="Arial" charset="0"/>
                <a:ea typeface="Arial" charset="0"/>
                <a:cs typeface="Arial" charset="0"/>
              </a:rPr>
              <a:t>So, whether you use any of these ways of building resilience or not, it is</a:t>
            </a:r>
            <a:r>
              <a:rPr lang="en-GB" sz="2400" dirty="0">
                <a:solidFill>
                  <a:srgbClr val="C0123D"/>
                </a:solidFill>
                <a:latin typeface="Arial" charset="0"/>
                <a:ea typeface="Arial" charset="0"/>
                <a:cs typeface="Arial" charset="0"/>
              </a:rPr>
              <a:t> </a:t>
            </a:r>
            <a:r>
              <a:rPr lang="en-GB" sz="2400" b="1" dirty="0">
                <a:solidFill>
                  <a:srgbClr val="C0123D"/>
                </a:solidFill>
                <a:latin typeface="Arial" charset="0"/>
                <a:ea typeface="Arial" charset="0"/>
                <a:cs typeface="Arial" charset="0"/>
              </a:rPr>
              <a:t>ALWAYS </a:t>
            </a:r>
            <a:r>
              <a:rPr lang="en-GB" sz="2400" dirty="0">
                <a:latin typeface="Arial" charset="0"/>
                <a:ea typeface="Arial" charset="0"/>
                <a:cs typeface="Arial" charset="0"/>
              </a:rPr>
              <a:t>important to go and speak to a trusted adult and get support.</a:t>
            </a:r>
            <a:endParaRPr lang="en-GB" sz="2800" b="1" dirty="0">
              <a:latin typeface="Arial" charset="0"/>
              <a:ea typeface="Arial" charset="0"/>
              <a:cs typeface="Arial" charset="0"/>
            </a:endParaRPr>
          </a:p>
        </p:txBody>
      </p:sp>
      <p:sp>
        <p:nvSpPr>
          <p:cNvPr id="3" name="TextBox 2">
            <a:extLst>
              <a:ext uri="{FF2B5EF4-FFF2-40B4-BE49-F238E27FC236}">
                <a16:creationId xmlns:a16="http://schemas.microsoft.com/office/drawing/2014/main" id="{B0F3B9D5-68C3-4DDE-7A6E-68FD285A664E}"/>
              </a:ext>
            </a:extLst>
          </p:cNvPr>
          <p:cNvSpPr txBox="1"/>
          <p:nvPr/>
        </p:nvSpPr>
        <p:spPr>
          <a:xfrm>
            <a:off x="3513222" y="857205"/>
            <a:ext cx="5855367" cy="646331"/>
          </a:xfrm>
          <a:prstGeom prst="rect">
            <a:avLst/>
          </a:prstGeom>
          <a:noFill/>
        </p:spPr>
        <p:txBody>
          <a:bodyPr wrap="square" rtlCol="0">
            <a:spAutoFit/>
          </a:bodyPr>
          <a:lstStyle/>
          <a:p>
            <a:r>
              <a:rPr lang="en-GB" sz="3600" b="1" dirty="0">
                <a:solidFill>
                  <a:srgbClr val="C0123D"/>
                </a:solidFill>
                <a:latin typeface="Arial" charset="0"/>
                <a:ea typeface="Arial" charset="0"/>
                <a:cs typeface="Arial" charset="0"/>
              </a:rPr>
              <a:t>Remember this please!</a:t>
            </a:r>
          </a:p>
        </p:txBody>
      </p:sp>
      <p:pic>
        <p:nvPicPr>
          <p:cNvPr id="4" name="Picture 3" descr="A cartoon of a red pepper&#10;&#10;Description automatically generated">
            <a:extLst>
              <a:ext uri="{FF2B5EF4-FFF2-40B4-BE49-F238E27FC236}">
                <a16:creationId xmlns:a16="http://schemas.microsoft.com/office/drawing/2014/main" id="{33728F5E-B16D-E50C-64E1-4671830AA197}"/>
              </a:ext>
            </a:extLst>
          </p:cNvPr>
          <p:cNvPicPr>
            <a:picLocks noChangeAspect="1"/>
          </p:cNvPicPr>
          <p:nvPr/>
        </p:nvPicPr>
        <p:blipFill rotWithShape="1">
          <a:blip r:embed="rId2">
            <a:extLst>
              <a:ext uri="{28A0092B-C50C-407E-A947-70E740481C1C}">
                <a14:useLocalDpi xmlns:a14="http://schemas.microsoft.com/office/drawing/2010/main" val="0"/>
              </a:ext>
            </a:extLst>
          </a:blip>
          <a:srcRect t="5071" r="2020"/>
          <a:stretch/>
        </p:blipFill>
        <p:spPr>
          <a:xfrm flipH="1">
            <a:off x="401056" y="857205"/>
            <a:ext cx="3112166" cy="4717427"/>
          </a:xfrm>
          <a:prstGeom prst="rect">
            <a:avLst/>
          </a:prstGeom>
        </p:spPr>
      </p:pic>
    </p:spTree>
    <p:extLst>
      <p:ext uri="{BB962C8B-B14F-4D97-AF65-F5344CB8AC3E}">
        <p14:creationId xmlns:p14="http://schemas.microsoft.com/office/powerpoint/2010/main" val="4286966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TotalTime>
  <Words>1080</Words>
  <Application>Microsoft Office PowerPoint</Application>
  <PresentationFormat>Widescreen</PresentationFormat>
  <Paragraphs>82</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 – what’s that then?</dc:title>
  <dc:creator>Russell Stanley</dc:creator>
  <cp:lastModifiedBy>Jon Bull</cp:lastModifiedBy>
  <cp:revision>24</cp:revision>
  <dcterms:created xsi:type="dcterms:W3CDTF">2020-09-10T10:45:33Z</dcterms:created>
  <dcterms:modified xsi:type="dcterms:W3CDTF">2024-06-20T08:52:28Z</dcterms:modified>
</cp:coreProperties>
</file>